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7" r:id="rId2"/>
    <p:sldId id="359" r:id="rId3"/>
    <p:sldId id="333" r:id="rId4"/>
    <p:sldId id="337" r:id="rId5"/>
    <p:sldId id="338" r:id="rId6"/>
    <p:sldId id="339" r:id="rId7"/>
    <p:sldId id="344" r:id="rId8"/>
    <p:sldId id="340" r:id="rId9"/>
    <p:sldId id="345" r:id="rId10"/>
    <p:sldId id="354" r:id="rId11"/>
    <p:sldId id="346" r:id="rId12"/>
    <p:sldId id="347" r:id="rId13"/>
    <p:sldId id="348" r:id="rId14"/>
    <p:sldId id="356" r:id="rId15"/>
    <p:sldId id="358" r:id="rId16"/>
    <p:sldId id="361" r:id="rId17"/>
    <p:sldId id="349" r:id="rId18"/>
    <p:sldId id="341" r:id="rId19"/>
    <p:sldId id="350" r:id="rId20"/>
    <p:sldId id="351" r:id="rId21"/>
    <p:sldId id="353" r:id="rId22"/>
    <p:sldId id="360" r:id="rId23"/>
    <p:sldId id="352" r:id="rId24"/>
    <p:sldId id="342" r:id="rId25"/>
    <p:sldId id="328" r:id="rId26"/>
    <p:sldId id="35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31F"/>
    <a:srgbClr val="8AA692"/>
    <a:srgbClr val="B25B45"/>
    <a:srgbClr val="68392F"/>
    <a:srgbClr val="41574A"/>
    <a:srgbClr val="1E201F"/>
    <a:srgbClr val="2F4630"/>
    <a:srgbClr val="1F1F1C"/>
    <a:srgbClr val="293C3D"/>
    <a:srgbClr val="2D3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87811" autoAdjust="0"/>
  </p:normalViewPr>
  <p:slideViewPr>
    <p:cSldViewPr snapToGrid="0">
      <p:cViewPr varScale="1">
        <p:scale>
          <a:sx n="100" d="100"/>
          <a:sy n="100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9C37E-C694-49AA-875A-693815929E0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7EDF4-C8CA-4A4F-A0A4-DA9DC0DD8E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9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9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Logging in to found ESX host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0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Resetting AD DSR Password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10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Logging in to AD DSRM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1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Grabbing </a:t>
            </a:r>
            <a:r>
              <a:rPr lang="en-US" dirty="0" err="1"/>
              <a:t>ntds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19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hashes-impacket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08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the ripper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50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the ripper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25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2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37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1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50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38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67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69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49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7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95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95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</a:rPr>
              <a:t>I’ll go through this very quickly, as it is quite literally not the point of this talk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32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10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1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22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39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Nutanix, Finding ESX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7EDF4-C8CA-4A4F-A0A4-DA9DC0DD8E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0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D597-41D6-46AE-A639-E36948826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88B02-E92B-43E3-AD3A-A362E64AA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7569F-CE7B-4403-BBB7-686A5207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204C7-915B-4210-8B9E-9D2AA868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68ED8-C88B-4AC5-9498-861313DE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40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A316-C084-42CA-A460-A321EAC7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D50E6-4B5B-4940-8852-6A30A76D8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DCBD6-35C3-4908-BF9B-2E157B9D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40329-7124-4FCB-9CBF-E882CDAA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8FCEE-FBE9-45D8-A614-03575B34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29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795D4-C261-4EEC-81A3-2BB2C5D5C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86481-C672-408E-86DE-A5290EB55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96772-F7B4-4C32-8DA0-16D1EC91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5706A-998D-4DF7-8563-8041D1F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C77F-97A8-425E-ACD6-D2562DA6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9623-678A-40F7-ACA6-764964BA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10F61-5493-4FE3-A586-0A046B06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33FA6-B191-47A8-9E28-BC76938D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BC65-5344-4E70-A02B-BE2FAE5C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F9BA-1A27-4EB5-BC3A-DA29BB9A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7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8C29-EBFB-4722-9772-FB05A1E3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C3968-97E7-49B9-9464-644540D1E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0A662-88F1-4819-8512-602A8081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AE247-1591-4DAB-AF58-C337B0F8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5D2A9-563B-42D0-84DD-2A9EDA6BC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4E66-EA20-488B-9B8D-764951454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FB9F5-43D6-488B-A7FF-F8C516515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24ECD-8A17-4C46-9635-9010721D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CC50E-1511-4E20-AA64-4BFD9B59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E27C5-F0A3-4594-8820-7F74781A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98432-6033-46E8-B4B4-338A37BE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7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B53E-A763-494C-823B-D8653DA8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1FEEB-A3AE-49A2-914C-D947D8C7B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DA2AB-4C4D-493B-BB71-48C1ADBFB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19032-B014-4783-9713-EA0BD9C50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9F909E-C86D-4FD5-868C-BB98A55DD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F34E85-F92A-4508-B07A-61330DDAE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6698E1-A0B2-441E-9B92-35B4E674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4C7F59-D934-40A6-AD6F-F5888A90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4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4572-CB74-4310-BB56-7FD9EE0B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C8FE7-AB39-4C44-AB1F-EFECDFC1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50B6F-D66F-4729-B63D-9F184625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8E5E0-403E-4761-878C-569A72036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5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B32377-2442-497F-AC9E-45C31D56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8A10D-75BB-4DE2-8570-36217B91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2EF1A-D01E-4117-84ED-4BEF3BE7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2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C4A1D-C9F2-4334-BA34-1861695F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7E509-669C-4150-B344-2202C166D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FD9DA-69AA-469F-BF3D-C822D1E97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D3206-3B92-4BFD-8F33-61134E08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1091A-9FCA-41D9-9DF9-3BE658D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E8C9F-F513-4E31-A442-46976FBB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5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54DC-3558-4720-AF30-B401C791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388E0-1E3D-409B-88FA-22E17E5B8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6021F-BA2F-46BE-9604-1D6A956CB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1EEB5-3482-45A5-9376-7C577670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D5444-6FE0-4A8D-A549-24BCB5F9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1041B-4FF0-45CA-ADCE-8A0993C7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9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58060-756C-4A92-AB4F-37D28F90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465BE-DD9B-4631-96A5-71050E6EA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46A7-AA61-4BAF-BD81-332079D37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CB30-6D2D-4367-8F88-75F44C17AF9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0E40A-99ED-45D0-87F3-06257C986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42BF5-8CB8-4648-A74C-5CEDFDC0A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749EB-E9B0-4C6E-852A-1EAA2C4A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7BDB5-FF17-4949-85E2-AC5EEB78B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3A19F77-AFFE-457D-9852-1F43054D2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26994"/>
            <a:ext cx="11344589" cy="671580"/>
          </a:xfrm>
        </p:spPr>
        <p:txBody>
          <a:bodyPr>
            <a:normAutofit/>
          </a:bodyPr>
          <a:lstStyle/>
          <a:p>
            <a:pPr algn="r"/>
            <a:r>
              <a:rPr lang="en-US" sz="4000" i="1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Server Hardening Isn’t Enough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6CD10BB-0598-42EF-B411-1370149EB4D7}"/>
              </a:ext>
            </a:extLst>
          </p:cNvPr>
          <p:cNvSpPr txBox="1">
            <a:spLocks/>
          </p:cNvSpPr>
          <p:nvPr/>
        </p:nvSpPr>
        <p:spPr>
          <a:xfrm>
            <a:off x="8154955" y="5178491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4000" i="1" spc="-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ts val="0"/>
              </a:spcBef>
            </a:pPr>
            <a:r>
              <a:rPr lang="en-US" sz="2800" i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@HomeBrewedSec</a:t>
            </a:r>
          </a:p>
          <a:p>
            <a:pPr algn="r">
              <a:spcBef>
                <a:spcPts val="0"/>
              </a:spcBef>
            </a:pPr>
            <a:r>
              <a:rPr lang="en-US" sz="2800" i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#MissForest</a:t>
            </a:r>
            <a:r>
              <a:rPr lang="en-US" sz="2800" i="1" spc="-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i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069259D-9BF0-41B3-9E40-FED490D214A5}"/>
              </a:ext>
            </a:extLst>
          </p:cNvPr>
          <p:cNvSpPr txBox="1">
            <a:spLocks/>
          </p:cNvSpPr>
          <p:nvPr/>
        </p:nvSpPr>
        <p:spPr>
          <a:xfrm>
            <a:off x="0" y="1930822"/>
            <a:ext cx="12192000" cy="2136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Missing the Forest</a:t>
            </a:r>
          </a:p>
          <a:p>
            <a:pPr algn="l"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Trees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00662E-3B33-4116-8D16-F97779C3188F}"/>
              </a:ext>
            </a:extLst>
          </p:cNvPr>
          <p:cNvSpPr txBox="1">
            <a:spLocks/>
          </p:cNvSpPr>
          <p:nvPr/>
        </p:nvSpPr>
        <p:spPr>
          <a:xfrm>
            <a:off x="5348653" y="2562594"/>
            <a:ext cx="5995936" cy="830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200" b="1" dirty="0">
                <a:solidFill>
                  <a:srgbClr val="8AA692"/>
                </a:solidFill>
                <a:latin typeface="Century Gothic" panose="020B0502020202020204" pitchFamily="34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95606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 in - VMware ESXi - Google Chrome 3_15_2019 7_42_06 PM">
            <a:hlinkClick r:id="" action="ppaction://media"/>
            <a:extLst>
              <a:ext uri="{FF2B5EF4-FFF2-40B4-BE49-F238E27FC236}">
                <a16:creationId xmlns:a16="http://schemas.microsoft.com/office/drawing/2014/main" id="{2343DAD6-0D27-4D8F-935A-F12EBD6D5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X1 - VMware ESXi - Google Chrome 3_15_2019 8_12_25 PM_Trim">
            <a:hlinkClick r:id="" action="ppaction://media"/>
            <a:extLst>
              <a:ext uri="{FF2B5EF4-FFF2-40B4-BE49-F238E27FC236}">
                <a16:creationId xmlns:a16="http://schemas.microsoft.com/office/drawing/2014/main" id="{00585D99-D967-4A34-B35C-E403EAF35A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400" y="98425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5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X1 - VMware ESXi - Google Chrome 3_15_2019 8_24_27 PM (2)">
            <a:hlinkClick r:id="" action="ppaction://media"/>
            <a:extLst>
              <a:ext uri="{FF2B5EF4-FFF2-40B4-BE49-F238E27FC236}">
                <a16:creationId xmlns:a16="http://schemas.microsoft.com/office/drawing/2014/main" id="{4C685504-8701-4A4B-87D5-44C1D4068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600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.95.1.8 - Remote Desktop Connection 3_15_2019 8_39_55 PM">
            <a:hlinkClick r:id="" action="ppaction://media"/>
            <a:extLst>
              <a:ext uri="{FF2B5EF4-FFF2-40B4-BE49-F238E27FC236}">
                <a16:creationId xmlns:a16="http://schemas.microsoft.com/office/drawing/2014/main" id="{3D3D750C-830D-4DE3-BA45-D99784505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5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2admin@k2-pc-hudson_ ~ 3_15_2019 9_03_45 PM">
            <a:hlinkClick r:id="" action="ppaction://media"/>
            <a:extLst>
              <a:ext uri="{FF2B5EF4-FFF2-40B4-BE49-F238E27FC236}">
                <a16:creationId xmlns:a16="http://schemas.microsoft.com/office/drawing/2014/main" id="{4EF3316E-3575-47D4-A410-1F058D7F6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4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2-PC-HUDSON - TeamViewer - Free license (non-commercial use only) 3_18_2019 12_27_57 PM">
            <a:hlinkClick r:id="" action="ppaction://media"/>
            <a:extLst>
              <a:ext uri="{FF2B5EF4-FFF2-40B4-BE49-F238E27FC236}">
                <a16:creationId xmlns:a16="http://schemas.microsoft.com/office/drawing/2014/main" id="{BF182FBC-64A7-4CD7-92E7-161F30F89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65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A20783-961C-470A-A5EE-7CAEBF83A9A7}"/>
              </a:ext>
            </a:extLst>
          </p:cNvPr>
          <p:cNvSpPr/>
          <p:nvPr/>
        </p:nvSpPr>
        <p:spPr>
          <a:xfrm>
            <a:off x="9982200" y="5210176"/>
            <a:ext cx="1943100" cy="1295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9ED44B-B994-4837-B843-803D4E91540C}"/>
              </a:ext>
            </a:extLst>
          </p:cNvPr>
          <p:cNvSpPr/>
          <p:nvPr/>
        </p:nvSpPr>
        <p:spPr>
          <a:xfrm>
            <a:off x="0" y="98425"/>
            <a:ext cx="12290425" cy="587375"/>
          </a:xfrm>
          <a:prstGeom prst="rect">
            <a:avLst/>
          </a:prstGeom>
          <a:solidFill>
            <a:srgbClr val="1E231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4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2AB022-4CBA-46C4-95F2-C87B1B376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576262"/>
            <a:ext cx="11515725" cy="5705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B1719A-556F-48D0-958A-2BA5700DB6BD}"/>
              </a:ext>
            </a:extLst>
          </p:cNvPr>
          <p:cNvSpPr/>
          <p:nvPr/>
        </p:nvSpPr>
        <p:spPr>
          <a:xfrm>
            <a:off x="419100" y="4467225"/>
            <a:ext cx="4276725" cy="4000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Lessons Learned </a:t>
            </a:r>
            <a:r>
              <a:rPr lang="en-US" sz="72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(red)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Consider your hypervisor administrators as administrators on every guest VM they can access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Change default passwords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Segment your networks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Monitor privileged accounts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Upgrade OSes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0EC20D-F6B4-49B0-808F-058B8B28099A}"/>
              </a:ext>
            </a:extLst>
          </p:cNvPr>
          <p:cNvSpPr txBox="1">
            <a:spLocks/>
          </p:cNvSpPr>
          <p:nvPr/>
        </p:nvSpPr>
        <p:spPr>
          <a:xfrm>
            <a:off x="8154955" y="5297759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198308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13C2B1E-698D-4A0A-A688-70D55ED4B66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>
                <a:solidFill>
                  <a:srgbClr val="00B0F0"/>
                </a:solidFill>
                <a:latin typeface="Century Gothic" panose="020B0502020202020204" pitchFamily="34" charset="0"/>
              </a:rPr>
              <a:t>Blue</a:t>
            </a:r>
            <a:r>
              <a:rPr lang="en-US" sz="96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9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Team Demo</a:t>
            </a:r>
            <a:endParaRPr lang="en-US" sz="40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346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DC Last Restart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Import-Module </a:t>
            </a:r>
            <a:r>
              <a:rPr lang="en-US" sz="1800" dirty="0" err="1">
                <a:solidFill>
                  <a:schemeClr val="bg1"/>
                </a:solidFill>
              </a:rPr>
              <a:t>ActiveDirectory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</a:t>
            </a:r>
            <a:r>
              <a:rPr lang="en-US" sz="1800" dirty="0" err="1">
                <a:solidFill>
                  <a:schemeClr val="bg1"/>
                </a:solidFill>
              </a:rPr>
              <a:t>DomainControllers</a:t>
            </a:r>
            <a:r>
              <a:rPr lang="en-US" sz="1800" dirty="0">
                <a:solidFill>
                  <a:schemeClr val="bg1"/>
                </a:solidFill>
              </a:rPr>
              <a:t>=Get-</a:t>
            </a:r>
            <a:r>
              <a:rPr lang="en-US" sz="1800" dirty="0" err="1">
                <a:solidFill>
                  <a:schemeClr val="bg1"/>
                </a:solidFill>
              </a:rPr>
              <a:t>ADComputer</a:t>
            </a:r>
            <a:r>
              <a:rPr lang="en-US" sz="1800" dirty="0">
                <a:solidFill>
                  <a:schemeClr val="bg1"/>
                </a:solidFill>
              </a:rPr>
              <a:t> –</a:t>
            </a:r>
            <a:r>
              <a:rPr lang="en-US" sz="1800" dirty="0" err="1">
                <a:solidFill>
                  <a:schemeClr val="bg1"/>
                </a:solidFill>
              </a:rPr>
              <a:t>searchbase"ou</a:t>
            </a:r>
            <a:r>
              <a:rPr lang="en-US" sz="1800" dirty="0">
                <a:solidFill>
                  <a:schemeClr val="bg1"/>
                </a:solidFill>
              </a:rPr>
              <a:t>=domain </a:t>
            </a:r>
            <a:r>
              <a:rPr lang="en-US" sz="1800" dirty="0" err="1">
                <a:solidFill>
                  <a:schemeClr val="bg1"/>
                </a:solidFill>
              </a:rPr>
              <a:t>controllers,dc</a:t>
            </a:r>
            <a:r>
              <a:rPr lang="en-US" sz="1800" dirty="0">
                <a:solidFill>
                  <a:schemeClr val="bg1"/>
                </a:solidFill>
              </a:rPr>
              <a:t>=</a:t>
            </a:r>
            <a:r>
              <a:rPr lang="en-US" sz="1800" dirty="0" err="1">
                <a:solidFill>
                  <a:schemeClr val="bg1"/>
                </a:solidFill>
              </a:rPr>
              <a:t>corp,dc</a:t>
            </a:r>
            <a:r>
              <a:rPr lang="en-US" sz="1800" dirty="0">
                <a:solidFill>
                  <a:schemeClr val="bg1"/>
                </a:solidFill>
              </a:rPr>
              <a:t>=local" -filter *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</a:t>
            </a:r>
            <a:r>
              <a:rPr lang="en-US" sz="1800" dirty="0" err="1">
                <a:solidFill>
                  <a:schemeClr val="bg1"/>
                </a:solidFill>
              </a:rPr>
              <a:t>YDay</a:t>
            </a:r>
            <a:r>
              <a:rPr lang="en-US" sz="1800" dirty="0">
                <a:solidFill>
                  <a:schemeClr val="bg1"/>
                </a:solidFill>
              </a:rPr>
              <a:t>=(get-date).</a:t>
            </a:r>
            <a:r>
              <a:rPr lang="en-US" sz="1800" dirty="0" err="1">
                <a:solidFill>
                  <a:schemeClr val="bg1"/>
                </a:solidFill>
              </a:rPr>
              <a:t>AddDays</a:t>
            </a:r>
            <a:r>
              <a:rPr lang="en-US" sz="1800" dirty="0">
                <a:solidFill>
                  <a:schemeClr val="bg1"/>
                </a:solidFill>
              </a:rPr>
              <a:t>(-1)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$recipients = @("Hudson Bush &lt;Hudson.bush@k2si.net&gt;“)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$message=@()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foreach ($</a:t>
            </a:r>
            <a:r>
              <a:rPr lang="en-US" sz="1800" dirty="0" err="1">
                <a:solidFill>
                  <a:schemeClr val="bg1"/>
                </a:solidFill>
              </a:rPr>
              <a:t>DomainController</a:t>
            </a:r>
            <a:r>
              <a:rPr lang="en-US" sz="1800" dirty="0">
                <a:solidFill>
                  <a:schemeClr val="bg1"/>
                </a:solidFill>
              </a:rPr>
              <a:t> in $</a:t>
            </a:r>
            <a:r>
              <a:rPr lang="en-US" sz="1800" dirty="0" err="1">
                <a:solidFill>
                  <a:schemeClr val="bg1"/>
                </a:solidFill>
              </a:rPr>
              <a:t>DomainControllers</a:t>
            </a:r>
            <a:r>
              <a:rPr lang="en-US" sz="1800" dirty="0">
                <a:solidFill>
                  <a:schemeClr val="bg1"/>
                </a:solidFill>
              </a:rPr>
              <a:t>){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 $</a:t>
            </a:r>
            <a:r>
              <a:rPr lang="en-US" sz="1800" dirty="0" err="1">
                <a:solidFill>
                  <a:schemeClr val="bg1"/>
                </a:solidFill>
              </a:rPr>
              <a:t>LastBootUpTime</a:t>
            </a:r>
            <a:r>
              <a:rPr lang="en-US" sz="1800" dirty="0">
                <a:solidFill>
                  <a:schemeClr val="bg1"/>
                </a:solidFill>
              </a:rPr>
              <a:t>=Get-</a:t>
            </a:r>
            <a:r>
              <a:rPr lang="en-US" sz="1800" dirty="0" err="1">
                <a:solidFill>
                  <a:schemeClr val="bg1"/>
                </a:solidFill>
              </a:rPr>
              <a:t>WmiObject</a:t>
            </a:r>
            <a:r>
              <a:rPr lang="en-US" sz="1800" dirty="0">
                <a:solidFill>
                  <a:schemeClr val="bg1"/>
                </a:solidFill>
              </a:rPr>
              <a:t> Win32_OperatingSystem –</a:t>
            </a:r>
            <a:r>
              <a:rPr lang="en-US" sz="1800" dirty="0" err="1">
                <a:solidFill>
                  <a:schemeClr val="bg1"/>
                </a:solidFill>
              </a:rPr>
              <a:t>ComputerName</a:t>
            </a:r>
            <a:r>
              <a:rPr lang="en-US" sz="1800" dirty="0">
                <a:solidFill>
                  <a:schemeClr val="bg1"/>
                </a:solidFill>
              </a:rPr>
              <a:t> $</a:t>
            </a:r>
            <a:r>
              <a:rPr lang="en-US" sz="1800" dirty="0" err="1">
                <a:solidFill>
                  <a:schemeClr val="bg1"/>
                </a:solidFill>
              </a:rPr>
              <a:t>DomainController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 if ($</a:t>
            </a:r>
            <a:r>
              <a:rPr lang="en-US" sz="1800" dirty="0" err="1">
                <a:solidFill>
                  <a:schemeClr val="bg1"/>
                </a:solidFill>
              </a:rPr>
              <a:t>LastBootUpTime.LastBootUpTime</a:t>
            </a:r>
            <a:r>
              <a:rPr lang="en-US" sz="1800" dirty="0">
                <a:solidFill>
                  <a:schemeClr val="bg1"/>
                </a:solidFill>
              </a:rPr>
              <a:t> -</a:t>
            </a:r>
            <a:r>
              <a:rPr lang="en-US" sz="1800" dirty="0" err="1">
                <a:solidFill>
                  <a:schemeClr val="bg1"/>
                </a:solidFill>
              </a:rPr>
              <a:t>gt</a:t>
            </a:r>
            <a:r>
              <a:rPr lang="en-US" sz="1800" dirty="0">
                <a:solidFill>
                  <a:schemeClr val="bg1"/>
                </a:solidFill>
              </a:rPr>
              <a:t> $</a:t>
            </a:r>
            <a:r>
              <a:rPr lang="en-US" sz="1800" dirty="0" err="1">
                <a:solidFill>
                  <a:schemeClr val="bg1"/>
                </a:solidFill>
              </a:rPr>
              <a:t>YDay</a:t>
            </a:r>
            <a:r>
              <a:rPr lang="en-US" sz="1800" dirty="0">
                <a:solidFill>
                  <a:schemeClr val="bg1"/>
                </a:solidFill>
              </a:rPr>
              <a:t>) {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   $message+=$</a:t>
            </a:r>
            <a:r>
              <a:rPr lang="en-US" sz="1800" dirty="0" err="1">
                <a:solidFill>
                  <a:schemeClr val="bg1"/>
                </a:solidFill>
              </a:rPr>
              <a:t>DomainController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 }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}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if ($message -</a:t>
            </a:r>
            <a:r>
              <a:rPr lang="en-US" sz="1800" dirty="0" err="1">
                <a:solidFill>
                  <a:schemeClr val="bg1"/>
                </a:solidFill>
              </a:rPr>
              <a:t>gt</a:t>
            </a:r>
            <a:r>
              <a:rPr lang="en-US" sz="1800" dirty="0">
                <a:solidFill>
                  <a:schemeClr val="bg1"/>
                </a:solidFill>
              </a:rPr>
              <a:t> 0){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 Send-</a:t>
            </a:r>
            <a:r>
              <a:rPr lang="en-US" sz="1800" dirty="0" err="1">
                <a:solidFill>
                  <a:schemeClr val="bg1"/>
                </a:solidFill>
              </a:rPr>
              <a:t>MailMessage</a:t>
            </a:r>
            <a:r>
              <a:rPr lang="en-US" sz="1800" dirty="0">
                <a:solidFill>
                  <a:schemeClr val="bg1"/>
                </a:solidFill>
              </a:rPr>
              <a:t> -To $recipients -From “</a:t>
            </a:r>
            <a:r>
              <a:rPr lang="en-US" sz="1800" dirty="0" err="1">
                <a:solidFill>
                  <a:schemeClr val="bg1"/>
                </a:solidFill>
              </a:rPr>
              <a:t>IT.Notifications@corp.local</a:t>
            </a:r>
            <a:r>
              <a:rPr lang="en-US" sz="1800" dirty="0">
                <a:solidFill>
                  <a:schemeClr val="bg1"/>
                </a:solidFill>
              </a:rPr>
              <a:t>" -Subject “Domain Controller Restart" 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	-</a:t>
            </a:r>
            <a:r>
              <a:rPr lang="en-US" sz="1800" dirty="0" err="1">
                <a:solidFill>
                  <a:schemeClr val="bg1"/>
                </a:solidFill>
              </a:rPr>
              <a:t>bodyashtml</a:t>
            </a:r>
            <a:r>
              <a:rPr lang="en-US" sz="1800" dirty="0">
                <a:solidFill>
                  <a:schemeClr val="bg1"/>
                </a:solidFill>
              </a:rPr>
              <a:t> $message -</a:t>
            </a:r>
            <a:r>
              <a:rPr lang="en-US" sz="1800" dirty="0" err="1">
                <a:solidFill>
                  <a:schemeClr val="bg1"/>
                </a:solidFill>
              </a:rPr>
              <a:t>smtpserver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mail.corp.local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61941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Audience Participation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I won’t be having a Q&amp;A time </a:t>
            </a:r>
            <a:r>
              <a:rPr lang="en-US" sz="4000" i="1" dirty="0">
                <a:solidFill>
                  <a:schemeClr val="bg1"/>
                </a:solidFill>
              </a:rPr>
              <a:t>(use the hashtag)</a:t>
            </a: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</a:rPr>
              <a:t>Q&amp;A </a:t>
            </a:r>
            <a:r>
              <a:rPr lang="en-US" sz="3600" i="1" dirty="0">
                <a:solidFill>
                  <a:schemeClr val="bg1"/>
                </a:solidFill>
              </a:rPr>
              <a:t>usually</a:t>
            </a:r>
            <a:r>
              <a:rPr lang="en-US" sz="3600" dirty="0">
                <a:solidFill>
                  <a:schemeClr val="bg1"/>
                </a:solidFill>
              </a:rPr>
              <a:t> isn’t inclusive for speaker or participant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If I use an acronym or concept you don’t understand:</a:t>
            </a: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</a:rPr>
              <a:t>Tweet me </a:t>
            </a:r>
            <a:r>
              <a:rPr lang="en-US" sz="3600" i="1" dirty="0">
                <a:solidFill>
                  <a:schemeClr val="bg1"/>
                </a:solidFill>
              </a:rPr>
              <a:t>(hashtag or @)</a:t>
            </a: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</a:rPr>
              <a:t>Heckle. Yell out “ELABORATE” or “EXPLAIN YOURSELF”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3B253F8-E888-472B-87A0-DD93D0B39909}"/>
              </a:ext>
            </a:extLst>
          </p:cNvPr>
          <p:cNvSpPr txBox="1">
            <a:spLocks/>
          </p:cNvSpPr>
          <p:nvPr/>
        </p:nvSpPr>
        <p:spPr>
          <a:xfrm>
            <a:off x="8154955" y="5297759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78044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17907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Check AD Group Change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Import-Module </a:t>
            </a:r>
            <a:r>
              <a:rPr lang="en-US" sz="1800" dirty="0" err="1">
                <a:solidFill>
                  <a:schemeClr val="bg1"/>
                </a:solidFill>
              </a:rPr>
              <a:t>ActiveDirectory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</a:t>
            </a:r>
            <a:r>
              <a:rPr lang="en-US" sz="1800" dirty="0" err="1">
                <a:solidFill>
                  <a:schemeClr val="bg1"/>
                </a:solidFill>
              </a:rPr>
              <a:t>PrivGroups</a:t>
            </a:r>
            <a:r>
              <a:rPr lang="en-US" sz="1800" dirty="0">
                <a:solidFill>
                  <a:schemeClr val="bg1"/>
                </a:solidFill>
              </a:rPr>
              <a:t>=@("Domain </a:t>
            </a:r>
            <a:r>
              <a:rPr lang="en-US" sz="1800" dirty="0" err="1">
                <a:solidFill>
                  <a:schemeClr val="bg1"/>
                </a:solidFill>
              </a:rPr>
              <a:t>Admins","Enterprise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Admins","Schema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dirty="0" err="1">
                <a:solidFill>
                  <a:schemeClr val="bg1"/>
                </a:solidFill>
              </a:rPr>
              <a:t>Admins","Organization</a:t>
            </a:r>
            <a:r>
              <a:rPr lang="en-US" sz="1800" dirty="0">
                <a:solidFill>
                  <a:schemeClr val="bg1"/>
                </a:solidFill>
              </a:rPr>
              <a:t> Management","</a:t>
            </a:r>
            <a:r>
              <a:rPr lang="en-US" sz="1800" dirty="0" err="1">
                <a:solidFill>
                  <a:schemeClr val="bg1"/>
                </a:solidFill>
              </a:rPr>
              <a:t>DNSAdmins</a:t>
            </a:r>
            <a:r>
              <a:rPr lang="en-US" sz="1800" dirty="0">
                <a:solidFill>
                  <a:schemeClr val="bg1"/>
                </a:solidFill>
              </a:rPr>
              <a:t>","Account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dirty="0" err="1">
                <a:solidFill>
                  <a:schemeClr val="bg1"/>
                </a:solidFill>
              </a:rPr>
              <a:t>Operators","Cert</a:t>
            </a:r>
            <a:r>
              <a:rPr lang="en-US" sz="1800" dirty="0">
                <a:solidFill>
                  <a:schemeClr val="bg1"/>
                </a:solidFill>
              </a:rPr>
              <a:t> Publishers")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</a:t>
            </a:r>
            <a:r>
              <a:rPr lang="en-US" sz="1800" dirty="0" err="1">
                <a:solidFill>
                  <a:schemeClr val="bg1"/>
                </a:solidFill>
              </a:rPr>
              <a:t>YDay</a:t>
            </a:r>
            <a:r>
              <a:rPr lang="en-US" sz="1800" dirty="0">
                <a:solidFill>
                  <a:schemeClr val="bg1"/>
                </a:solidFill>
              </a:rPr>
              <a:t>=(get-date).</a:t>
            </a:r>
            <a:r>
              <a:rPr lang="en-US" sz="1800" dirty="0" err="1">
                <a:solidFill>
                  <a:schemeClr val="bg1"/>
                </a:solidFill>
              </a:rPr>
              <a:t>AddDays</a:t>
            </a:r>
            <a:r>
              <a:rPr lang="en-US" sz="1800" dirty="0">
                <a:solidFill>
                  <a:schemeClr val="bg1"/>
                </a:solidFill>
              </a:rPr>
              <a:t>(-1)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$recipients = @("Hudson Bush &lt;Hudson.bush@k2si.net&gt;“)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$message=@()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foreach ($</a:t>
            </a:r>
            <a:r>
              <a:rPr lang="en-US" sz="1800" dirty="0" err="1">
                <a:solidFill>
                  <a:schemeClr val="bg1"/>
                </a:solidFill>
              </a:rPr>
              <a:t>PrivGroup</a:t>
            </a:r>
            <a:r>
              <a:rPr lang="en-US" sz="1800" dirty="0">
                <a:solidFill>
                  <a:schemeClr val="bg1"/>
                </a:solidFill>
              </a:rPr>
              <a:t> in $</a:t>
            </a:r>
            <a:r>
              <a:rPr lang="en-US" sz="1800" dirty="0" err="1">
                <a:solidFill>
                  <a:schemeClr val="bg1"/>
                </a:solidFill>
              </a:rPr>
              <a:t>PrivGroups</a:t>
            </a:r>
            <a:r>
              <a:rPr lang="en-US" sz="1800" dirty="0">
                <a:solidFill>
                  <a:schemeClr val="bg1"/>
                </a:solidFill>
              </a:rPr>
              <a:t>){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 Get-</a:t>
            </a:r>
            <a:r>
              <a:rPr lang="en-US" sz="1800" dirty="0" err="1">
                <a:solidFill>
                  <a:schemeClr val="bg1"/>
                </a:solidFill>
              </a:rPr>
              <a:t>ADGroup</a:t>
            </a:r>
            <a:r>
              <a:rPr lang="en-US" sz="1800" dirty="0">
                <a:solidFill>
                  <a:schemeClr val="bg1"/>
                </a:solidFill>
              </a:rPr>
              <a:t> $</a:t>
            </a:r>
            <a:r>
              <a:rPr lang="en-US" sz="1800" dirty="0" err="1">
                <a:solidFill>
                  <a:schemeClr val="bg1"/>
                </a:solidFill>
              </a:rPr>
              <a:t>PrivGroup</a:t>
            </a:r>
            <a:r>
              <a:rPr lang="en-US" sz="1800" dirty="0">
                <a:solidFill>
                  <a:schemeClr val="bg1"/>
                </a:solidFill>
              </a:rPr>
              <a:t> -properties Modified |where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	{$_.Modified -</a:t>
            </a:r>
            <a:r>
              <a:rPr lang="en-US" sz="1800" dirty="0" err="1">
                <a:solidFill>
                  <a:schemeClr val="bg1"/>
                </a:solidFill>
              </a:rPr>
              <a:t>gt</a:t>
            </a:r>
            <a:r>
              <a:rPr lang="en-US" sz="1800" dirty="0">
                <a:solidFill>
                  <a:schemeClr val="bg1"/>
                </a:solidFill>
              </a:rPr>
              <a:t> $</a:t>
            </a:r>
            <a:r>
              <a:rPr lang="en-US" sz="1800" dirty="0" err="1">
                <a:solidFill>
                  <a:schemeClr val="bg1"/>
                </a:solidFill>
              </a:rPr>
              <a:t>Yday</a:t>
            </a:r>
            <a:r>
              <a:rPr lang="en-US" sz="1800" dirty="0">
                <a:solidFill>
                  <a:schemeClr val="bg1"/>
                </a:solidFill>
              </a:rPr>
              <a:t>}|select name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}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if ($message -</a:t>
            </a:r>
            <a:r>
              <a:rPr lang="en-US" sz="1800" dirty="0" err="1">
                <a:solidFill>
                  <a:schemeClr val="bg1"/>
                </a:solidFill>
              </a:rPr>
              <a:t>gt</a:t>
            </a:r>
            <a:r>
              <a:rPr lang="en-US" sz="1800" dirty="0">
                <a:solidFill>
                  <a:schemeClr val="bg1"/>
                </a:solidFill>
              </a:rPr>
              <a:t> 0){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  Send-</a:t>
            </a:r>
            <a:r>
              <a:rPr lang="en-US" sz="1800" dirty="0" err="1">
                <a:solidFill>
                  <a:schemeClr val="bg1"/>
                </a:solidFill>
              </a:rPr>
              <a:t>MailMessage</a:t>
            </a:r>
            <a:r>
              <a:rPr lang="en-US" sz="1800" dirty="0">
                <a:solidFill>
                  <a:schemeClr val="bg1"/>
                </a:solidFill>
              </a:rPr>
              <a:t> -To $recipients -From “</a:t>
            </a:r>
            <a:r>
              <a:rPr lang="en-US" sz="1800" dirty="0" err="1">
                <a:solidFill>
                  <a:schemeClr val="bg1"/>
                </a:solidFill>
              </a:rPr>
              <a:t>IT.Notifications@corp.local</a:t>
            </a:r>
            <a:r>
              <a:rPr lang="en-US" sz="1800" dirty="0">
                <a:solidFill>
                  <a:schemeClr val="bg1"/>
                </a:solidFill>
              </a:rPr>
              <a:t>" -Subject “AD Group Membership Changed“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	-</a:t>
            </a:r>
            <a:r>
              <a:rPr lang="en-US" sz="1800" dirty="0" err="1">
                <a:solidFill>
                  <a:schemeClr val="bg1"/>
                </a:solidFill>
              </a:rPr>
              <a:t>bodyashtml</a:t>
            </a:r>
            <a:r>
              <a:rPr lang="en-US" sz="1800" dirty="0">
                <a:solidFill>
                  <a:schemeClr val="bg1"/>
                </a:solidFill>
              </a:rPr>
              <a:t> $message -</a:t>
            </a:r>
            <a:r>
              <a:rPr lang="en-US" sz="1800" dirty="0" err="1">
                <a:solidFill>
                  <a:schemeClr val="bg1"/>
                </a:solidFill>
              </a:rPr>
              <a:t>smtpserver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mail.corp.local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92488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5" y="116648"/>
            <a:ext cx="12191999" cy="1325563"/>
          </a:xfrm>
          <a:effectLst/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PowerShell Scheduled Task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A381F-97B1-4D68-8A1E-8D225438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321" y="1442211"/>
            <a:ext cx="43719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6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Lessons Learned </a:t>
            </a:r>
            <a:r>
              <a:rPr lang="en-US" sz="7200" b="1" i="1" dirty="0">
                <a:solidFill>
                  <a:srgbClr val="00B0F0"/>
                </a:solidFill>
                <a:latin typeface="Century Gothic" panose="020B0502020202020204" pitchFamily="34" charset="0"/>
              </a:rPr>
              <a:t>(blue)</a:t>
            </a:r>
            <a:endParaRPr lang="en-US" sz="72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You don’t need </a:t>
            </a:r>
            <a:r>
              <a:rPr lang="en-US" sz="4000" b="1" dirty="0">
                <a:solidFill>
                  <a:schemeClr val="bg1"/>
                </a:solidFill>
              </a:rPr>
              <a:t>Product X</a:t>
            </a:r>
            <a:r>
              <a:rPr lang="en-US" sz="4000" dirty="0">
                <a:solidFill>
                  <a:schemeClr val="bg1"/>
                </a:solidFill>
              </a:rPr>
              <a:t> to do monitoring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You </a:t>
            </a:r>
            <a:r>
              <a:rPr lang="en-US" sz="4000" b="1" dirty="0">
                <a:solidFill>
                  <a:schemeClr val="bg1"/>
                </a:solidFill>
              </a:rPr>
              <a:t>do</a:t>
            </a:r>
            <a:r>
              <a:rPr lang="en-US" sz="4000" dirty="0">
                <a:solidFill>
                  <a:schemeClr val="bg1"/>
                </a:solidFill>
              </a:rPr>
              <a:t> need monitoring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PowerShell is awesome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Automate reporting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4000" i="1" dirty="0">
                <a:solidFill>
                  <a:schemeClr val="bg1"/>
                </a:solidFill>
              </a:rPr>
              <a:t>Consider</a:t>
            </a:r>
            <a:r>
              <a:rPr lang="en-US" sz="4000" dirty="0">
                <a:solidFill>
                  <a:schemeClr val="bg1"/>
                </a:solidFill>
              </a:rPr>
              <a:t> automating defense actions </a:t>
            </a:r>
            <a:r>
              <a:rPr lang="en-US" sz="4000" i="1" dirty="0">
                <a:solidFill>
                  <a:schemeClr val="bg1"/>
                </a:solidFill>
              </a:rPr>
              <a:t>(carefully)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0EC20D-F6B4-49B0-808F-058B8B28099A}"/>
              </a:ext>
            </a:extLst>
          </p:cNvPr>
          <p:cNvSpPr txBox="1">
            <a:spLocks/>
          </p:cNvSpPr>
          <p:nvPr/>
        </p:nvSpPr>
        <p:spPr>
          <a:xfrm>
            <a:off x="8154955" y="5297759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434979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13C2B1E-698D-4A0A-A688-70D55ED4B66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We’re Almost Done</a:t>
            </a:r>
            <a:b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i="1" spc="200" dirty="0">
                <a:solidFill>
                  <a:schemeClr val="bg1"/>
                </a:solidFill>
              </a:rPr>
              <a:t>(breathe)</a:t>
            </a:r>
            <a:endParaRPr lang="en-US" sz="40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3065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Tl;dr</a:t>
            </a:r>
            <a:endParaRPr lang="en-US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01E0306-967C-4BE1-899F-0DEA7271E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210727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Bef>
                <a:spcPts val="200"/>
              </a:spcBef>
            </a:pPr>
            <a:r>
              <a:rPr lang="en-US" sz="4000" dirty="0">
                <a:solidFill>
                  <a:schemeClr val="bg1"/>
                </a:solidFill>
              </a:rPr>
              <a:t>Don’t focus on the trendy exploit-of-the-day</a:t>
            </a:r>
          </a:p>
          <a:p>
            <a:pPr>
              <a:lnSpc>
                <a:spcPct val="125000"/>
              </a:lnSpc>
              <a:spcBef>
                <a:spcPts val="200"/>
              </a:spcBef>
            </a:pPr>
            <a:r>
              <a:rPr lang="en-US" sz="4000" dirty="0">
                <a:solidFill>
                  <a:schemeClr val="bg1"/>
                </a:solidFill>
              </a:rPr>
              <a:t>Think “what is the easiest way an attacker could exploit </a:t>
            </a:r>
            <a:r>
              <a:rPr lang="en-US" sz="4000" i="1" dirty="0" err="1">
                <a:solidFill>
                  <a:schemeClr val="bg1"/>
                </a:solidFill>
              </a:rPr>
              <a:t>fillintheblank</a:t>
            </a:r>
            <a:r>
              <a:rPr lang="en-US" sz="4000" dirty="0">
                <a:solidFill>
                  <a:schemeClr val="bg1"/>
                </a:solidFill>
              </a:rPr>
              <a:t>?”</a:t>
            </a:r>
          </a:p>
          <a:p>
            <a:pPr>
              <a:lnSpc>
                <a:spcPct val="125000"/>
              </a:lnSpc>
              <a:spcBef>
                <a:spcPts val="200"/>
              </a:spcBef>
            </a:pPr>
            <a:r>
              <a:rPr lang="en-US" sz="4000" dirty="0">
                <a:solidFill>
                  <a:schemeClr val="bg1"/>
                </a:solidFill>
              </a:rPr>
              <a:t>Protecting against </a:t>
            </a:r>
            <a:r>
              <a:rPr lang="en-US" sz="4000" i="1" dirty="0" err="1">
                <a:solidFill>
                  <a:schemeClr val="bg1"/>
                </a:solidFill>
              </a:rPr>
              <a:t>fillintheblank</a:t>
            </a:r>
            <a:r>
              <a:rPr lang="en-US" sz="4000" dirty="0">
                <a:solidFill>
                  <a:schemeClr val="bg1"/>
                </a:solidFill>
              </a:rPr>
              <a:t> is usually easier than protecting against exploit-of-the-day</a:t>
            </a:r>
          </a:p>
          <a:p>
            <a:pPr>
              <a:lnSpc>
                <a:spcPct val="125000"/>
              </a:lnSpc>
              <a:spcBef>
                <a:spcPts val="200"/>
              </a:spcBef>
            </a:pPr>
            <a:r>
              <a:rPr lang="en-US" sz="4000" dirty="0">
                <a:solidFill>
                  <a:schemeClr val="bg1"/>
                </a:solidFill>
              </a:rPr>
              <a:t>Focus on the difficult only once it’s difficult to do the easy thing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46CD9B3-A5E0-48BC-98D4-9D7EF7C86C35}"/>
              </a:ext>
            </a:extLst>
          </p:cNvPr>
          <p:cNvSpPr txBox="1">
            <a:spLocks/>
          </p:cNvSpPr>
          <p:nvPr/>
        </p:nvSpPr>
        <p:spPr>
          <a:xfrm>
            <a:off x="8154955" y="5377271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38065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07950"/>
            <a:ext cx="10952584" cy="1325563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Appendix: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926"/>
            <a:ext cx="11111205" cy="543751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AD Hardening (@</a:t>
            </a:r>
            <a:r>
              <a:rPr lang="en-US" sz="2000" dirty="0" err="1">
                <a:solidFill>
                  <a:schemeClr val="bg1"/>
                </a:solidFill>
              </a:rPr>
              <a:t>derekmelber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https://www.rsaconference.com/writable/presentations/file_upload/crwd-r04-top-10-security-hardening-settings-for-windows-servers-and-active-directory.pdf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Installing Kali on Windows Subsystem for Linux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https://www.kali.org/news/kali-linux-in-the-windows-app-store/</a:t>
            </a:r>
          </a:p>
          <a:p>
            <a:r>
              <a:rPr lang="en-US" sz="2000" dirty="0">
                <a:solidFill>
                  <a:schemeClr val="bg1"/>
                </a:solidFill>
              </a:rPr>
              <a:t>Offline Windows Password and Registry Editor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https://pogostick.net/~pnh/ntpasswd/</a:t>
            </a:r>
          </a:p>
          <a:p>
            <a:r>
              <a:rPr lang="en-US" sz="2000" dirty="0">
                <a:solidFill>
                  <a:schemeClr val="bg1"/>
                </a:solidFill>
              </a:rPr>
              <a:t>Building a mobile </a:t>
            </a:r>
            <a:r>
              <a:rPr lang="en-US" sz="2000" dirty="0" err="1">
                <a:solidFill>
                  <a:schemeClr val="bg1"/>
                </a:solidFill>
              </a:rPr>
              <a:t>pentesting</a:t>
            </a:r>
            <a:r>
              <a:rPr lang="en-US" sz="2000" dirty="0">
                <a:solidFill>
                  <a:schemeClr val="bg1"/>
                </a:solidFill>
              </a:rPr>
              <a:t> box (@</a:t>
            </a:r>
            <a:r>
              <a:rPr lang="en-US" sz="2000" dirty="0" err="1">
                <a:solidFill>
                  <a:schemeClr val="bg1"/>
                </a:solidFill>
              </a:rPr>
              <a:t>dalemeredith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https://www.daledumbsitdown.com/what-is-the-batpi/</a:t>
            </a:r>
          </a:p>
          <a:p>
            <a:r>
              <a:rPr lang="en-US" sz="2000" dirty="0">
                <a:solidFill>
                  <a:schemeClr val="bg1"/>
                </a:solidFill>
              </a:rPr>
              <a:t>Auditing Active Directory Passwords (@</a:t>
            </a:r>
            <a:r>
              <a:rPr lang="en-US" sz="2000" dirty="0" err="1">
                <a:solidFill>
                  <a:schemeClr val="bg1"/>
                </a:solidFill>
              </a:rPr>
              <a:t>ropnop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https://blog.ropnop.com/extracting-hashes-and-domain-info-from-ntds-dit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Cover Photo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https://images.unsplash.com/photo-1477696957384-3b1d731c4cff?ixlib=rb-1.2.1&amp;ixid=eyJhcHBfaWQiOjEyMDd9&amp;auto=format&amp;fit=crop&amp;w=500&amp;q=60</a:t>
            </a:r>
          </a:p>
        </p:txBody>
      </p:sp>
    </p:spTree>
    <p:extLst>
      <p:ext uri="{BB962C8B-B14F-4D97-AF65-F5344CB8AC3E}">
        <p14:creationId xmlns:p14="http://schemas.microsoft.com/office/powerpoint/2010/main" val="1641145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7BDB5-FF17-4949-85E2-AC5EEB78B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3A19F77-AFFE-457D-9852-1F43054D2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26994"/>
            <a:ext cx="11344589" cy="671580"/>
          </a:xfrm>
        </p:spPr>
        <p:txBody>
          <a:bodyPr>
            <a:normAutofit/>
          </a:bodyPr>
          <a:lstStyle/>
          <a:p>
            <a:pPr algn="r"/>
            <a:r>
              <a:rPr lang="en-US" sz="4000" i="1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Server Hardening Isn’t Enough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069259D-9BF0-41B3-9E40-FED490D214A5}"/>
              </a:ext>
            </a:extLst>
          </p:cNvPr>
          <p:cNvSpPr txBox="1">
            <a:spLocks/>
          </p:cNvSpPr>
          <p:nvPr/>
        </p:nvSpPr>
        <p:spPr>
          <a:xfrm>
            <a:off x="0" y="1930822"/>
            <a:ext cx="12192000" cy="2136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Missing the Forest</a:t>
            </a:r>
          </a:p>
          <a:p>
            <a:pPr algn="l"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Trees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00662E-3B33-4116-8D16-F97779C3188F}"/>
              </a:ext>
            </a:extLst>
          </p:cNvPr>
          <p:cNvSpPr txBox="1">
            <a:spLocks/>
          </p:cNvSpPr>
          <p:nvPr/>
        </p:nvSpPr>
        <p:spPr>
          <a:xfrm>
            <a:off x="5348653" y="2562594"/>
            <a:ext cx="5995936" cy="830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200" b="1" dirty="0">
                <a:solidFill>
                  <a:srgbClr val="8AA692"/>
                </a:solidFill>
                <a:latin typeface="Century Gothic" panose="020B0502020202020204" pitchFamily="34" charset="0"/>
              </a:rPr>
              <a:t>for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997F5D9-55BF-4FD2-BB82-B849987CBD9C}"/>
              </a:ext>
            </a:extLst>
          </p:cNvPr>
          <p:cNvSpPr txBox="1">
            <a:spLocks/>
          </p:cNvSpPr>
          <p:nvPr/>
        </p:nvSpPr>
        <p:spPr>
          <a:xfrm>
            <a:off x="-1" y="4735290"/>
            <a:ext cx="6096001" cy="2125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spc="-200" dirty="0">
                <a:solidFill>
                  <a:schemeClr val="bg1"/>
                </a:solidFill>
              </a:rPr>
              <a:t>Slides</a:t>
            </a:r>
          </a:p>
          <a:p>
            <a:pPr>
              <a:spcBef>
                <a:spcPts val="0"/>
              </a:spcBef>
            </a:pPr>
            <a:r>
              <a:rPr lang="en-US" sz="2800" i="1" spc="-200" dirty="0">
                <a:solidFill>
                  <a:schemeClr val="bg1"/>
                </a:solidFill>
              </a:rPr>
              <a:t>homebrewedsec.com/talks/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2E2650E-80EC-4FDA-937E-913C8323B303}"/>
              </a:ext>
            </a:extLst>
          </p:cNvPr>
          <p:cNvSpPr txBox="1">
            <a:spLocks/>
          </p:cNvSpPr>
          <p:nvPr/>
        </p:nvSpPr>
        <p:spPr>
          <a:xfrm>
            <a:off x="6096000" y="4732774"/>
            <a:ext cx="5853405" cy="2125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spc="-200" dirty="0">
                <a:solidFill>
                  <a:schemeClr val="bg1"/>
                </a:solidFill>
              </a:rPr>
              <a:t>Questions</a:t>
            </a:r>
          </a:p>
          <a:p>
            <a:pPr>
              <a:spcBef>
                <a:spcPts val="0"/>
              </a:spcBef>
            </a:pPr>
            <a:r>
              <a:rPr lang="en-US" sz="2800" i="1" spc="-200" dirty="0">
                <a:solidFill>
                  <a:schemeClr val="bg1"/>
                </a:solidFill>
              </a:rPr>
              <a:t>@HomeBrewedSec</a:t>
            </a:r>
          </a:p>
          <a:p>
            <a:pPr>
              <a:spcBef>
                <a:spcPts val="0"/>
              </a:spcBef>
            </a:pPr>
            <a:r>
              <a:rPr lang="en-US" sz="2800" i="1" spc="-200" dirty="0">
                <a:solidFill>
                  <a:schemeClr val="bg1"/>
                </a:solidFill>
              </a:rPr>
              <a:t>#MissForest</a:t>
            </a:r>
            <a:r>
              <a:rPr lang="en-US" sz="2800" i="1" spc="-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r>
              <a:rPr lang="en-US" sz="2800" i="1" spc="-200" dirty="0">
                <a:solidFill>
                  <a:schemeClr val="bg1"/>
                </a:solidFill>
              </a:rPr>
              <a:t>Trees</a:t>
            </a:r>
          </a:p>
        </p:txBody>
      </p:sp>
    </p:spTree>
    <p:extLst>
      <p:ext uri="{BB962C8B-B14F-4D97-AF65-F5344CB8AC3E}">
        <p14:creationId xmlns:p14="http://schemas.microsoft.com/office/powerpoint/2010/main" val="148861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Century Gothic" panose="020B0502020202020204" pitchFamily="34" charset="0"/>
              </a:rPr>
              <a:t>Goals</a:t>
            </a:r>
            <a:endParaRPr lang="en-US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</a:rPr>
              <a:t>Show </a:t>
            </a:r>
            <a:r>
              <a:rPr lang="en-US" sz="5400" dirty="0">
                <a:solidFill>
                  <a:srgbClr val="FF0000"/>
                </a:solidFill>
              </a:rPr>
              <a:t>Red Teamers </a:t>
            </a:r>
            <a:r>
              <a:rPr lang="en-US" sz="5400" dirty="0">
                <a:solidFill>
                  <a:srgbClr val="00B0F0"/>
                </a:solidFill>
              </a:rPr>
              <a:t>Blue Team </a:t>
            </a:r>
            <a:r>
              <a:rPr lang="en-US" sz="5400" dirty="0">
                <a:solidFill>
                  <a:schemeClr val="bg1"/>
                </a:solidFill>
              </a:rPr>
              <a:t>Concepts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</a:rPr>
              <a:t>Show </a:t>
            </a:r>
            <a:r>
              <a:rPr lang="en-US" sz="5400" dirty="0">
                <a:solidFill>
                  <a:srgbClr val="00B0F0"/>
                </a:solidFill>
              </a:rPr>
              <a:t>Blue Teamers </a:t>
            </a:r>
            <a:r>
              <a:rPr lang="en-US" sz="5400" dirty="0">
                <a:solidFill>
                  <a:srgbClr val="FF0000"/>
                </a:solidFill>
              </a:rPr>
              <a:t>Red Team </a:t>
            </a:r>
            <a:r>
              <a:rPr lang="en-US" sz="5400" dirty="0">
                <a:solidFill>
                  <a:schemeClr val="bg1"/>
                </a:solidFill>
              </a:rPr>
              <a:t>Concepts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</a:rPr>
              <a:t>Demonstrate how </a:t>
            </a:r>
            <a:r>
              <a:rPr lang="en-US" sz="5400" b="1" dirty="0">
                <a:solidFill>
                  <a:schemeClr val="bg1"/>
                </a:solidFill>
              </a:rPr>
              <a:t>NOT</a:t>
            </a:r>
            <a:r>
              <a:rPr lang="en-US" sz="5400" dirty="0">
                <a:solidFill>
                  <a:schemeClr val="bg1"/>
                </a:solidFill>
              </a:rPr>
              <a:t> to Threat Model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</a:rPr>
              <a:t>Help you convince management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</a:rPr>
              <a:t>Make your job easier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3B253F8-E888-472B-87A0-DD93D0B39909}"/>
              </a:ext>
            </a:extLst>
          </p:cNvPr>
          <p:cNvSpPr txBox="1">
            <a:spLocks/>
          </p:cNvSpPr>
          <p:nvPr/>
        </p:nvSpPr>
        <p:spPr>
          <a:xfrm>
            <a:off x="8154955" y="5297759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406330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Hardening Basics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Principal of Least Privilege: </a:t>
            </a:r>
            <a:r>
              <a:rPr lang="en-US" sz="3600" dirty="0">
                <a:solidFill>
                  <a:schemeClr val="bg1"/>
                </a:solidFill>
              </a:rPr>
              <a:t>An account shouldn’t be able to access anything that account shouldn’t have access to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</a:rPr>
              <a:t>Principal of Least Functionality: </a:t>
            </a:r>
            <a:r>
              <a:rPr lang="en-US" sz="3600" dirty="0">
                <a:solidFill>
                  <a:schemeClr val="bg1"/>
                </a:solidFill>
              </a:rPr>
              <a:t>A machine shouldn’t be able to do anything that machine shouldn’t be able to do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Encrypt all the things &amp; Patch all the things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3B253F8-E888-472B-87A0-DD93D0B39909}"/>
              </a:ext>
            </a:extLst>
          </p:cNvPr>
          <p:cNvSpPr txBox="1">
            <a:spLocks/>
          </p:cNvSpPr>
          <p:nvPr/>
        </p:nvSpPr>
        <p:spPr>
          <a:xfrm>
            <a:off x="8154955" y="5297759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1274521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03AB0E84-61AC-41CD-B261-3BAB7037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that Enough?</a:t>
            </a:r>
            <a:b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i="1" spc="200" dirty="0">
                <a:solidFill>
                  <a:schemeClr val="bg1"/>
                </a:solidFill>
              </a:rPr>
              <a:t>(No it isn’t)</a:t>
            </a:r>
            <a:endParaRPr lang="en-US" sz="40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79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Quick Caveat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There are </a:t>
            </a:r>
            <a:r>
              <a:rPr lang="en-US" sz="4000" b="1" dirty="0">
                <a:solidFill>
                  <a:schemeClr val="bg1"/>
                </a:solidFill>
              </a:rPr>
              <a:t>many</a:t>
            </a:r>
            <a:r>
              <a:rPr lang="en-US" sz="4000" dirty="0">
                <a:solidFill>
                  <a:schemeClr val="bg1"/>
                </a:solidFill>
              </a:rPr>
              <a:t> other things needed than server hardening </a:t>
            </a:r>
            <a:r>
              <a:rPr lang="en-US" sz="4000" i="1" dirty="0">
                <a:solidFill>
                  <a:schemeClr val="bg1"/>
                </a:solidFill>
              </a:rPr>
              <a:t>(duh)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I’m </a:t>
            </a:r>
            <a:r>
              <a:rPr lang="en-US" sz="4000" b="1" dirty="0">
                <a:solidFill>
                  <a:schemeClr val="bg1"/>
                </a:solidFill>
              </a:rPr>
              <a:t>not</a:t>
            </a:r>
            <a:r>
              <a:rPr lang="en-US" sz="4000" dirty="0">
                <a:solidFill>
                  <a:schemeClr val="bg1"/>
                </a:solidFill>
              </a:rPr>
              <a:t> talking about </a:t>
            </a:r>
            <a:r>
              <a:rPr lang="en-US" sz="4000" b="1" dirty="0">
                <a:solidFill>
                  <a:schemeClr val="bg1"/>
                </a:solidFill>
              </a:rPr>
              <a:t>all</a:t>
            </a:r>
            <a:r>
              <a:rPr lang="en-US" sz="4000" dirty="0">
                <a:solidFill>
                  <a:schemeClr val="bg1"/>
                </a:solidFill>
              </a:rPr>
              <a:t> of those things </a:t>
            </a:r>
            <a:r>
              <a:rPr lang="en-US" sz="4000" i="1" dirty="0">
                <a:solidFill>
                  <a:schemeClr val="bg1"/>
                </a:solidFill>
              </a:rPr>
              <a:t>(duh)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I’m talking about commonly overlooked hypervisor misconfigurations as an example for threat modeling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I’m going to use Active Directory as my target box to “pop”, these lessons apply to other things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C34702-C3CE-4D1F-94CA-EED42EDDF642}"/>
              </a:ext>
            </a:extLst>
          </p:cNvPr>
          <p:cNvSpPr txBox="1">
            <a:spLocks/>
          </p:cNvSpPr>
          <p:nvPr/>
        </p:nvSpPr>
        <p:spPr>
          <a:xfrm>
            <a:off x="8154955" y="5297759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3388779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B445B-D07E-4A5A-B0EE-C84F7BB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6648"/>
            <a:ext cx="10952584" cy="1325563"/>
          </a:xfrm>
          <a:effectLst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Threat Modeling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F3A993-F71B-4D32-A432-0254B9EE8CC6}"/>
              </a:ext>
            </a:extLst>
          </p:cNvPr>
          <p:cNvSpPr/>
          <p:nvPr/>
        </p:nvSpPr>
        <p:spPr>
          <a:xfrm>
            <a:off x="401215" y="1361662"/>
            <a:ext cx="11548189" cy="549633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201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046D2-E5D2-48B9-BC51-6ACCFC2C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0" y="1530625"/>
            <a:ext cx="11062252" cy="50192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Know what you’re protecting and know what you’re protecting </a:t>
            </a:r>
            <a:r>
              <a:rPr lang="en-US" sz="4000" b="1" dirty="0">
                <a:solidFill>
                  <a:schemeClr val="bg1"/>
                </a:solidFill>
              </a:rPr>
              <a:t>against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accent1"/>
                </a:solidFill>
              </a:rPr>
              <a:t>Defender’s Dilemma </a:t>
            </a:r>
            <a:r>
              <a:rPr lang="en-US" sz="4000" i="1" dirty="0">
                <a:solidFill>
                  <a:schemeClr val="bg1"/>
                </a:solidFill>
              </a:rPr>
              <a:t>(traditionally):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An attacker only needs to exploit one weakness, a defender needs to protect all weaknesses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Attacker’s Dilemma </a:t>
            </a:r>
            <a:r>
              <a:rPr lang="en-US" sz="4000" i="1" dirty="0">
                <a:solidFill>
                  <a:schemeClr val="bg1"/>
                </a:solidFill>
              </a:rPr>
              <a:t>(</a:t>
            </a:r>
            <a:r>
              <a:rPr lang="en-US" sz="4000" i="1" dirty="0" err="1">
                <a:solidFill>
                  <a:schemeClr val="bg1"/>
                </a:solidFill>
              </a:rPr>
              <a:t>homebrewedsec</a:t>
            </a:r>
            <a:r>
              <a:rPr lang="en-US" sz="4000" i="1" dirty="0">
                <a:solidFill>
                  <a:schemeClr val="bg1"/>
                </a:solidFill>
              </a:rPr>
              <a:t>): </a:t>
            </a:r>
            <a:r>
              <a:rPr lang="en-US" sz="3600" dirty="0">
                <a:solidFill>
                  <a:schemeClr val="bg1"/>
                </a:solidFill>
              </a:rPr>
              <a:t>A defender needs to make it too expensive for an attacker to exploit a target given the value of that target</a:t>
            </a:r>
          </a:p>
          <a:p>
            <a:pPr>
              <a:lnSpc>
                <a:spcPct val="135000"/>
              </a:lnSpc>
              <a:spcBef>
                <a:spcPts val="0"/>
              </a:spcBef>
            </a:pPr>
            <a:endParaRPr lang="en-US" sz="3600" dirty="0">
              <a:solidFill>
                <a:schemeClr val="bg1"/>
              </a:solidFill>
            </a:endParaRPr>
          </a:p>
          <a:p>
            <a:pPr lvl="2">
              <a:lnSpc>
                <a:spcPct val="135000"/>
              </a:lnSpc>
              <a:spcBef>
                <a:spcPts val="0"/>
              </a:spcBef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8F9A16-E92D-4E10-A9F9-F8A358ED24FE}"/>
              </a:ext>
            </a:extLst>
          </p:cNvPr>
          <p:cNvSpPr txBox="1">
            <a:spLocks/>
          </p:cNvSpPr>
          <p:nvPr/>
        </p:nvSpPr>
        <p:spPr>
          <a:xfrm>
            <a:off x="8154955" y="5297759"/>
            <a:ext cx="3794450" cy="167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3200" i="1" spc="-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3200" i="1" spc="-200" dirty="0"/>
          </a:p>
          <a:p>
            <a:pPr algn="r">
              <a:spcBef>
                <a:spcPts val="0"/>
              </a:spcBef>
            </a:pPr>
            <a:r>
              <a:rPr lang="en-US" sz="3200" i="1" spc="-200" dirty="0">
                <a:solidFill>
                  <a:schemeClr val="bg1"/>
                </a:solidFill>
              </a:rPr>
              <a:t># MissForest4Trees</a:t>
            </a:r>
          </a:p>
        </p:txBody>
      </p:sp>
    </p:spTree>
    <p:extLst>
      <p:ext uri="{BB962C8B-B14F-4D97-AF65-F5344CB8AC3E}">
        <p14:creationId xmlns:p14="http://schemas.microsoft.com/office/powerpoint/2010/main" val="301591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C0D2F-3637-44D6-8F80-5B9D6FBE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13C2B1E-698D-4A0A-A688-70D55ED4B66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Red</a:t>
            </a:r>
            <a:r>
              <a:rPr lang="en-US" sz="96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96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Team Demo</a:t>
            </a:r>
            <a:endParaRPr lang="en-US" sz="40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002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mmand Prompt 3_15_2019 7_39_00 PM">
            <a:hlinkClick r:id="" action="ppaction://media"/>
            <a:extLst>
              <a:ext uri="{FF2B5EF4-FFF2-40B4-BE49-F238E27FC236}">
                <a16:creationId xmlns:a16="http://schemas.microsoft.com/office/drawing/2014/main" id="{D08D3C82-F465-44A4-A462-DBE535013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27254</TotalTime>
  <Words>773</Words>
  <Application>Microsoft Office PowerPoint</Application>
  <PresentationFormat>Widescreen</PresentationFormat>
  <Paragraphs>167</Paragraphs>
  <Slides>26</Slides>
  <Notes>26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Office Theme</vt:lpstr>
      <vt:lpstr>PowerPoint Presentation</vt:lpstr>
      <vt:lpstr>Audience Participation</vt:lpstr>
      <vt:lpstr>Goals</vt:lpstr>
      <vt:lpstr>Hardening Basics</vt:lpstr>
      <vt:lpstr>Is that Enough? (No it isn’t)</vt:lpstr>
      <vt:lpstr>Quick Caveat</vt:lpstr>
      <vt:lpstr>Threat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(red)</vt:lpstr>
      <vt:lpstr>PowerPoint Presentation</vt:lpstr>
      <vt:lpstr>DC Last Restart</vt:lpstr>
      <vt:lpstr>Check AD Group Change</vt:lpstr>
      <vt:lpstr>PowerShell Scheduled Task</vt:lpstr>
      <vt:lpstr>Lessons Learned (blue)</vt:lpstr>
      <vt:lpstr>PowerPoint Presentation</vt:lpstr>
      <vt:lpstr>Tl;dr</vt:lpstr>
      <vt:lpstr>Appendix: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Missing the Forest For the Tress</dc:title>
  <dc:creator>Hudson Bush</dc:creator>
  <cp:lastModifiedBy>Hudson Bush</cp:lastModifiedBy>
  <cp:revision>212</cp:revision>
  <dcterms:created xsi:type="dcterms:W3CDTF">2018-05-15T02:53:57Z</dcterms:created>
  <dcterms:modified xsi:type="dcterms:W3CDTF">2019-03-18T22:48:57Z</dcterms:modified>
</cp:coreProperties>
</file>